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9" r:id="rId5"/>
    <p:sldId id="260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1" r:id="rId19"/>
    <p:sldId id="272" r:id="rId20"/>
    <p:sldId id="273" r:id="rId21"/>
    <p:sldId id="278" r:id="rId22"/>
    <p:sldId id="277" r:id="rId23"/>
    <p:sldId id="274" r:id="rId24"/>
    <p:sldId id="279" r:id="rId25"/>
    <p:sldId id="281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20DEBB-EE6D-409B-86EA-3226D6D63A7D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6B37C64-5E48-400E-8FEF-4D5687E5B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A465F-D4C6-4A2D-A805-AC4BD081C9FD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54A4F-BD96-429A-A3DF-9053E98D3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6A8F-5190-4830-8CD7-976E995E727A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727C-1910-4281-B205-47A058DB0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08E3-9D98-4F30-94EA-A5CEBC384EF8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C1326-9586-4267-9451-01370259C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B35474-BC3D-47EB-B274-5D73B9EAABC0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B98164-E29F-4144-9B90-4FB7CCBF1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0A5DD-19A7-40DE-97CC-F03E2C24352A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6EF338-13FE-4EA1-9691-95FE6134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ACCDC1-42BE-4559-893D-78F98FC8E602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30FE3B-1920-4DF5-AC31-38C9B4303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5386FD-3B3B-47C8-8477-185B1F53A39C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13CC5E-91D7-4CAB-8853-687252338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B219-8A0B-40A0-8993-B3B89A900F68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9158-7E63-4E4A-87D7-38CD956E9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0A249A-BC12-4896-A9CC-9B6C885D231F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527193-A06C-43C9-BF0F-967AE3E41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11D636-1197-4854-AA30-6F9C483124DF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A52C625-A2C9-4A09-BD5E-15607630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86F3487-1B62-4715-A561-CA98DE72941D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8ADA3F-F338-41CB-BF72-0F327A3E6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DNA’s Discovery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Avery wanted to repeat Griffith’s experiment to determine which molecule was important in the transformation of the bacteria.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1506" name="Picture 3" descr="HSoswa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800350"/>
            <a:ext cx="2667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914400" y="45720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Lucida Sans Unicode" pitchFamily="34" charset="0"/>
              </a:rPr>
              <a:t>Oswald Avery	1944</a:t>
            </a:r>
            <a:endParaRPr lang="en-US" sz="4000" dirty="0">
              <a:solidFill>
                <a:schemeClr val="accent2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787900"/>
          </a:xfrm>
        </p:spPr>
        <p:txBody>
          <a:bodyPr/>
          <a:lstStyle/>
          <a:p>
            <a:pPr eaLnBrk="1" hangingPunct="1"/>
            <a:r>
              <a:rPr lang="en-US" smtClean="0"/>
              <a:t>Avery made an extract from the heat killed bacteria.  He destroyed the proteins, lipids, carbohydrates, and other molecules in the extract.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Transformation still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   occurred.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set up: 	</a:t>
            </a:r>
            <a:endParaRPr lang="en-US" dirty="0"/>
          </a:p>
        </p:txBody>
      </p:sp>
      <p:pic>
        <p:nvPicPr>
          <p:cNvPr id="22531" name="Picture 3" descr="Test-Tub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14600"/>
            <a:ext cx="2743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then made a second extract, but this time he destroyed the DNA. 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Transformation did not occur.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setup cont.</a:t>
            </a:r>
            <a:endParaRPr lang="en-US" dirty="0"/>
          </a:p>
        </p:txBody>
      </p:sp>
      <p:pic>
        <p:nvPicPr>
          <p:cNvPr id="23555" name="Picture 3" descr="dnanim0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667000"/>
            <a:ext cx="147637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Avery discovered that DNA stores and transmits the genetic information from one generation to the next.  </a:t>
            </a:r>
          </a:p>
          <a:p>
            <a:pPr eaLnBrk="1" hangingPunct="1"/>
            <a:endParaRPr lang="en-US" b="1" smtClean="0">
              <a:solidFill>
                <a:schemeClr val="accent2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results: </a:t>
            </a:r>
            <a:endParaRPr lang="en-US" dirty="0"/>
          </a:p>
        </p:txBody>
      </p:sp>
      <p:pic>
        <p:nvPicPr>
          <p:cNvPr id="24579" name="Picture 5" descr="ANd9GcQl4TVImRjklkDL6pmhk3QklXlppS1NfkCqEPJrV6aXSp9evHje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60960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3" descr="portrait-hersheychase-900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371600"/>
            <a:ext cx="5410200" cy="48879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7" y="1587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Alfred Hershey &amp; Martha Chase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343400" y="914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4114800" cy="4724400"/>
          </a:xfrm>
        </p:spPr>
        <p:txBody>
          <a:bodyPr/>
          <a:lstStyle/>
          <a:p>
            <a:pPr eaLnBrk="1" hangingPunct="1"/>
            <a:r>
              <a:rPr lang="en-US" smtClean="0"/>
              <a:t>These two scientists experimented with bacteriophages. 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A bacteriophage is a virus that infects a bacteria.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experiment	</a:t>
            </a:r>
            <a:endParaRPr lang="en-US" dirty="0"/>
          </a:p>
        </p:txBody>
      </p:sp>
      <p:pic>
        <p:nvPicPr>
          <p:cNvPr id="26627" name="Picture 3" descr="05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42672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11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696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Hershey and Chase concluded that the genetic material of the bacteriophage was DNA.</a:t>
            </a:r>
          </a:p>
          <a:p>
            <a:pPr eaLnBrk="1" hangingPunct="1">
              <a:buFont typeface="Wingdings 3" pitchFamily="18" charset="2"/>
              <a:buNone/>
            </a:pPr>
            <a:endParaRPr lang="en-US" sz="3600" smtClean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results: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 eaLnBrk="1" hangingPunct="1"/>
            <a:r>
              <a:rPr lang="en-US" smtClean="0"/>
              <a:t>Chargaff discovered that the percentages of guanine and cytosine are almost identical in each strand of DNA.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 also saw that the percentages of Adenine and Thymine were identical.  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</a:rPr>
              <a:t>Erwin Chargaff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9699" name="Picture 3" descr="03_chargaff_pu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057400"/>
            <a:ext cx="2438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562600" y="685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3200" b="1" u="sng" smtClean="0"/>
              <a:t>CHARGAFF’S RULE: </a:t>
            </a:r>
          </a:p>
          <a:p>
            <a:pPr eaLnBrk="1" hangingPunct="1"/>
            <a:r>
              <a:rPr lang="en-US" smtClean="0"/>
              <a:t> </a:t>
            </a:r>
            <a:r>
              <a:rPr lang="en-US" b="1" smtClean="0">
                <a:solidFill>
                  <a:schemeClr val="accent2"/>
                </a:solidFill>
              </a:rPr>
              <a:t>The amount of guanine is equal to the amount of cytosine. ( G = C)</a:t>
            </a: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The amount of adenine is equal to the amount of thymine. (A = T)</a:t>
            </a:r>
          </a:p>
          <a:p>
            <a:pPr eaLnBrk="1" hangingPunct="1"/>
            <a:endParaRPr lang="en-US" b="1" smtClean="0">
              <a:solidFill>
                <a:schemeClr val="accent2"/>
              </a:solidFill>
            </a:endParaRP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result: 	</a:t>
            </a:r>
            <a:endParaRPr lang="en-US" dirty="0"/>
          </a:p>
        </p:txBody>
      </p:sp>
      <p:pic>
        <p:nvPicPr>
          <p:cNvPr id="30723" name="Picture 3" descr="base-pairing-d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429000"/>
            <a:ext cx="64008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Please write down the name of the scientist and what his major contribution was.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information you need to write will be written in </a:t>
            </a:r>
            <a:r>
              <a:rPr lang="en-US" b="1" u="sng" dirty="0" smtClean="0">
                <a:solidFill>
                  <a:schemeClr val="accent2"/>
                </a:solidFill>
              </a:rPr>
              <a:t>RED</a:t>
            </a:r>
            <a:r>
              <a:rPr lang="en-US" dirty="0" smtClean="0"/>
              <a:t>.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Lucida Sans Unicode" pitchFamily="34" charset="0"/>
              </a:rPr>
              <a:t>You need a piece of notebook paper to take you notes.</a:t>
            </a:r>
            <a:endParaRPr lang="en-US" sz="4000" b="1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Franklin used x-rays to get information about DNA.  She took a picture that provided clues about the shape of DNA.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Rosalind Franklin</a:t>
            </a:r>
            <a:endParaRPr lang="en-US" dirty="0"/>
          </a:p>
        </p:txBody>
      </p:sp>
      <p:pic>
        <p:nvPicPr>
          <p:cNvPr id="31747" name="Picture 3" descr="rfrankl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0"/>
            <a:ext cx="2733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19400"/>
            <a:ext cx="35560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791200" y="533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1"/>
          <p:cNvSpPr>
            <a:spLocks/>
          </p:cNvSpPr>
          <p:nvPr/>
        </p:nvSpPr>
        <p:spPr bwMode="auto">
          <a:xfrm>
            <a:off x="152400" y="12192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200" dirty="0">
                <a:latin typeface="Lucida Sans Unicode" pitchFamily="34" charset="0"/>
              </a:rPr>
              <a:t>These two scientists combined all the information that was known about DNA and set out to build a model.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32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200" dirty="0">
                <a:latin typeface="Lucida Sans Unicode" pitchFamily="34" charset="0"/>
              </a:rPr>
              <a:t>They used paper, wire, glue, and Chargaff’s rules to come up with their idea.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32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200" dirty="0">
                <a:latin typeface="Lucida Sans Unicode" pitchFamily="34" charset="0"/>
              </a:rPr>
              <a:t>Their model the model that we still use                                 				today!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 dirty="0">
              <a:latin typeface="Lucida Sans Unicode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9039" y="22616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Watson and Crick 1953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H4000039-Watson-and-Crick_cropped-by-CM-v1-1440x8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4800600" cy="5105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The model was a double helix, in which the two strands wound around each other.</a:t>
            </a:r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The nitrogen bases are paired off. 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12" y="311150"/>
            <a:ext cx="822960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Watson and Crick </a:t>
            </a:r>
            <a:endParaRPr lang="en-US" dirty="0"/>
          </a:p>
        </p:txBody>
      </p:sp>
      <p:pic>
        <p:nvPicPr>
          <p:cNvPr id="34819" name="Picture 3" descr="watson-and-crick-the-founders-of-d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838200"/>
            <a:ext cx="36083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839200" cy="1447800"/>
          </a:xfrm>
        </p:spPr>
        <p:txBody>
          <a:bodyPr/>
          <a:lstStyle/>
          <a:p>
            <a:pPr eaLnBrk="1" hangingPunct="1"/>
            <a:r>
              <a:rPr lang="en-US" sz="2400" smtClean="0"/>
              <a:t>In 1962 James Watson (b. 1928), Francis Crick (1916–2004), and Maurice Wilkins (1916–2004) jointly received the Nobel Prize in physiology or medicine.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90537" y="311150"/>
            <a:ext cx="8229601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Watson and Crick </a:t>
            </a:r>
            <a:endParaRPr lang="en-US" dirty="0"/>
          </a:p>
        </p:txBody>
      </p:sp>
      <p:pic>
        <p:nvPicPr>
          <p:cNvPr id="35843" name="Picture 6" descr="The Nobel Prize winners for  1962. From left to right:  Prof. Maurice Wilkins (for Medicine, along with Watson &amp; Crick), Dr. Max Perutz (UK, for Chemistry), Francis Crick, John Steinbeck (USA, for literature), James Watson, Dr. John Kendrew, (UK, Chemistry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24113"/>
            <a:ext cx="5486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5943600" y="2822575"/>
            <a:ext cx="30480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/>
              <a:t>The Nobel Prize winners for 1962. From left to right: Prof. Maurice Wilkins (for Medicine, along with Watson &amp; Crick), Dr. Max Perutz (UK, for Chemistry), Francis Crick, John Steinbeck (USA, for literature), James Watson, Dr. John Kendrew, (UK, Chemistry).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https://www.youtube.com/watch?v=2HgL5OFip-0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TED talk with James Watson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32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Deoxyribonucleic Acid</a:t>
            </a:r>
            <a:endParaRPr lang="en-US" dirty="0"/>
          </a:p>
        </p:txBody>
      </p:sp>
      <p:pic>
        <p:nvPicPr>
          <p:cNvPr id="36866" name="Picture 4" descr="d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4010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How do bacteria make people sick?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He created an experiment with mice to demonstrate how bacteria can mutate and change.  </a:t>
            </a:r>
          </a:p>
          <a:p>
            <a:pPr eaLnBrk="1" hangingPunct="1"/>
            <a:endParaRPr lang="en-US" smtClean="0"/>
          </a:p>
        </p:txBody>
      </p:sp>
      <p:pic>
        <p:nvPicPr>
          <p:cNvPr id="14338" name="Picture 3" descr="frederick_griffit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3200" y="3200400"/>
            <a:ext cx="223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Lucida Sans Unicode" pitchFamily="34" charset="0"/>
              </a:rPr>
              <a:t>Frederick Griffith</a:t>
            </a:r>
            <a:r>
              <a:rPr lang="en-US" b="1" dirty="0">
                <a:solidFill>
                  <a:srgbClr val="FF0000"/>
                </a:solidFill>
                <a:latin typeface="Lucida Sans Unicode" pitchFamily="34" charset="0"/>
              </a:rPr>
              <a:t>        </a:t>
            </a:r>
            <a:r>
              <a:rPr lang="en-US" sz="4000" b="1" dirty="0">
                <a:solidFill>
                  <a:srgbClr val="FF0000"/>
                </a:solidFill>
                <a:latin typeface="Lucida Sans Unicode" pitchFamily="34" charset="0"/>
              </a:rPr>
              <a:t>1928</a:t>
            </a:r>
          </a:p>
        </p:txBody>
      </p:sp>
    </p:spTree>
    <p:extLst>
      <p:ext uri="{BB962C8B-B14F-4D97-AF65-F5344CB8AC3E}">
        <p14:creationId xmlns:p14="http://schemas.microsoft.com/office/powerpoint/2010/main" val="18623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Griffith took disease causing bacteria and injected them into mice.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The mice died.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steps: 	</a:t>
            </a:r>
            <a:endParaRPr lang="en-US" dirty="0"/>
          </a:p>
        </p:txBody>
      </p:sp>
      <p:pic>
        <p:nvPicPr>
          <p:cNvPr id="16387" name="Picture 3" descr="2007_11_24_dead_mou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581400"/>
            <a:ext cx="3810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He took bacteria that did not cause disease and injected it into the mice.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mice lived! </a:t>
            </a:r>
            <a:r>
              <a:rPr lang="en-US" smtClean="0">
                <a:sym typeface="Wingdings" pitchFamily="2" charset="2"/>
              </a:rPr>
              <a:t> </a:t>
            </a: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Then….</a:t>
            </a:r>
          </a:p>
        </p:txBody>
      </p:sp>
      <p:pic>
        <p:nvPicPr>
          <p:cNvPr id="17411" name="Picture 5" descr="A%20Mouse%20-1380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21000"/>
            <a:ext cx="4572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Griffith then took the disease causing bacteria and heated them.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THEN he injected it into the mice.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MICE LIVED!!!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Next…</a:t>
            </a:r>
          </a:p>
        </p:txBody>
      </p:sp>
      <p:pic>
        <p:nvPicPr>
          <p:cNvPr id="18435" name="Picture 5" descr="Black_M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670300"/>
            <a:ext cx="50292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Griffith took the harmless bacteria and the heated bacteria, mixed them together, and injected the mixture into mice.  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The mice died!!!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Lastly…</a:t>
            </a:r>
          </a:p>
        </p:txBody>
      </p:sp>
      <p:pic>
        <p:nvPicPr>
          <p:cNvPr id="19459" name="Picture 3" descr="375px-Dead_mouse_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581400"/>
            <a:ext cx="35718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set up: </a:t>
            </a:r>
            <a:endParaRPr lang="en-US" dirty="0"/>
          </a:p>
        </p:txBody>
      </p:sp>
      <p:pic>
        <p:nvPicPr>
          <p:cNvPr id="15362" name="Picture 4" descr="1928 Experi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9342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The bacteria had </a:t>
            </a:r>
            <a:r>
              <a:rPr lang="en-US" b="1" u="sng" smtClean="0"/>
              <a:t>transformed</a:t>
            </a:r>
            <a:r>
              <a:rPr lang="en-US" smtClean="0"/>
              <a:t>.  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Transformation is the process where one strain of bacteria is changed by the genes into another strain.  </a:t>
            </a:r>
          </a:p>
          <a:p>
            <a:pPr eaLnBrk="1" hangingPunct="1"/>
            <a:endParaRPr lang="en-US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</a:rPr>
              <a:t>In transformation, the DNA has permanently changed.  </a:t>
            </a:r>
            <a:r>
              <a:rPr lang="en-US" b="1" smtClean="0">
                <a:solidFill>
                  <a:schemeClr val="accent2"/>
                </a:solidFill>
                <a:sym typeface="Wingdings" pitchFamily="2" charset="2"/>
              </a:rPr>
              <a:t> </a:t>
            </a:r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537" y="311150"/>
            <a:ext cx="822960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results: 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356</TotalTime>
  <Words>621</Words>
  <Application>Microsoft Office PowerPoint</Application>
  <PresentationFormat>On-screen Show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DNA’s Discovery</vt:lpstr>
      <vt:lpstr>PowerPoint Presentation</vt:lpstr>
      <vt:lpstr>PowerPoint Presentation</vt:lpstr>
      <vt:lpstr>The steps:  </vt:lpstr>
      <vt:lpstr>Then….</vt:lpstr>
      <vt:lpstr>Next…</vt:lpstr>
      <vt:lpstr>Lastly…</vt:lpstr>
      <vt:lpstr>The set up: </vt:lpstr>
      <vt:lpstr>The results:  </vt:lpstr>
      <vt:lpstr>PowerPoint Presentation</vt:lpstr>
      <vt:lpstr>The set up:  </vt:lpstr>
      <vt:lpstr>The setup cont.</vt:lpstr>
      <vt:lpstr>The results: </vt:lpstr>
      <vt:lpstr>Alfred Hershey &amp; Martha Chase</vt:lpstr>
      <vt:lpstr>The experiment </vt:lpstr>
      <vt:lpstr>PowerPoint Presentation</vt:lpstr>
      <vt:lpstr>The results: </vt:lpstr>
      <vt:lpstr>Erwin Chargaff</vt:lpstr>
      <vt:lpstr>The result:  </vt:lpstr>
      <vt:lpstr>Rosalind Franklin</vt:lpstr>
      <vt:lpstr>PowerPoint Presentation</vt:lpstr>
      <vt:lpstr>PowerPoint Presentation</vt:lpstr>
      <vt:lpstr>Watson and Crick </vt:lpstr>
      <vt:lpstr>Watson and Crick </vt:lpstr>
      <vt:lpstr>PowerPoint Presentation</vt:lpstr>
      <vt:lpstr>Deoxyribonucleic Acid</vt:lpstr>
    </vt:vector>
  </TitlesOfParts>
  <Company>Northside Independent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DNA’s Discovery</dc:title>
  <dc:creator>NISD User</dc:creator>
  <cp:lastModifiedBy>Thania Gottschalk</cp:lastModifiedBy>
  <cp:revision>10</cp:revision>
  <dcterms:created xsi:type="dcterms:W3CDTF">2011-01-10T17:32:52Z</dcterms:created>
  <dcterms:modified xsi:type="dcterms:W3CDTF">2017-01-17T17:34:31Z</dcterms:modified>
</cp:coreProperties>
</file>